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2" r:id="rId9"/>
    <p:sldId id="256" r:id="rId10"/>
    <p:sldId id="257" r:id="rId11"/>
    <p:sldId id="258" r:id="rId12"/>
    <p:sldId id="259" r:id="rId13"/>
    <p:sldId id="260" r:id="rId14"/>
    <p:sldId id="261" r:id="rId15"/>
    <p:sldId id="262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66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XADmYnYd3Q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8146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7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3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34" charset="0"/>
                <a:ea typeface="Nunito" pitchFamily="34" charset="-122"/>
                <a:cs typeface="Nunito" pitchFamily="34" charset="-120"/>
              </a:rPr>
              <a:t>Aplicaciones de Machine Learning: Caso de Agrupación de datos mediante NLP</a:t>
            </a:r>
            <a:endParaRPr kumimoji="0" lang="en-US" sz="603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33199" y="649914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9686" y="6482477"/>
            <a:ext cx="3870830" cy="3720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30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By: Oliver </a:t>
            </a:r>
            <a:r>
              <a:rPr kumimoji="0" lang="en-US" sz="2187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Chiriboga</a:t>
            </a: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 &amp; Shirley Rosado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3223" y="666393"/>
            <a:ext cx="4976098" cy="5872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24"/>
              </a:lnSpc>
              <a:buNone/>
            </a:pPr>
            <a:r>
              <a:rPr lang="en-US" sz="369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 SEMMA</a:t>
            </a:r>
            <a:endParaRPr lang="en-US" sz="3699" dirty="0"/>
          </a:p>
        </p:txBody>
      </p:sp>
      <p:sp>
        <p:nvSpPr>
          <p:cNvPr id="6" name="Shape 2"/>
          <p:cNvSpPr/>
          <p:nvPr/>
        </p:nvSpPr>
        <p:spPr>
          <a:xfrm>
            <a:off x="1286351" y="1535430"/>
            <a:ext cx="37505" cy="6027777"/>
          </a:xfrm>
          <a:prstGeom prst="roundRect">
            <a:avLst>
              <a:gd name="adj" fmla="val 225475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Shape 3"/>
          <p:cNvSpPr/>
          <p:nvPr/>
        </p:nvSpPr>
        <p:spPr>
          <a:xfrm>
            <a:off x="1516440" y="1874818"/>
            <a:ext cx="657701" cy="37505"/>
          </a:xfrm>
          <a:prstGeom prst="roundRect">
            <a:avLst>
              <a:gd name="adj" fmla="val 225475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Shape 4"/>
          <p:cNvSpPr/>
          <p:nvPr/>
        </p:nvSpPr>
        <p:spPr>
          <a:xfrm>
            <a:off x="1093649" y="1682234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5"/>
          <p:cNvSpPr/>
          <p:nvPr/>
        </p:nvSpPr>
        <p:spPr>
          <a:xfrm>
            <a:off x="1240453" y="1717358"/>
            <a:ext cx="129183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20" dirty="0"/>
          </a:p>
        </p:txBody>
      </p:sp>
      <p:sp>
        <p:nvSpPr>
          <p:cNvPr id="10" name="Text 6"/>
          <p:cNvSpPr/>
          <p:nvPr/>
        </p:nvSpPr>
        <p:spPr>
          <a:xfrm>
            <a:off x="2338507" y="1723311"/>
            <a:ext cx="3258264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Identificación del Problema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2338507" y="2129671"/>
            <a:ext cx="7610951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8"/>
              </a:lnSpc>
              <a:buNone/>
            </a:pPr>
            <a:r>
              <a:rPr lang="en-US" sz="14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primer paso es identificar el problema a resolver y determinar la muestra necesaria, el modelo de aprendizaje automático más adecuado y las técnicas de NLP que pueden ser útiles para identificar criterios relevantes en la industria 4.0.</a:t>
            </a:r>
            <a:endParaRPr lang="en-US" sz="1480" dirty="0"/>
          </a:p>
        </p:txBody>
      </p:sp>
      <p:sp>
        <p:nvSpPr>
          <p:cNvPr id="12" name="Shape 8"/>
          <p:cNvSpPr/>
          <p:nvPr/>
        </p:nvSpPr>
        <p:spPr>
          <a:xfrm>
            <a:off x="1516440" y="3746361"/>
            <a:ext cx="657701" cy="37505"/>
          </a:xfrm>
          <a:prstGeom prst="roundRect">
            <a:avLst>
              <a:gd name="adj" fmla="val 225475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Shape 9"/>
          <p:cNvSpPr/>
          <p:nvPr/>
        </p:nvSpPr>
        <p:spPr>
          <a:xfrm>
            <a:off x="1093649" y="3553778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Text 10"/>
          <p:cNvSpPr/>
          <p:nvPr/>
        </p:nvSpPr>
        <p:spPr>
          <a:xfrm>
            <a:off x="1219736" y="3588901"/>
            <a:ext cx="17061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20" dirty="0"/>
          </a:p>
        </p:txBody>
      </p:sp>
      <p:sp>
        <p:nvSpPr>
          <p:cNvPr id="15" name="Text 11"/>
          <p:cNvSpPr/>
          <p:nvPr/>
        </p:nvSpPr>
        <p:spPr>
          <a:xfrm>
            <a:off x="2338507" y="3594854"/>
            <a:ext cx="2474000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Recolección de Datos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2338507" y="4001214"/>
            <a:ext cx="7610951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8"/>
              </a:lnSpc>
              <a:buNone/>
            </a:pPr>
            <a:r>
              <a:rPr lang="en-US" sz="14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recolectaron más de 1800 artículos científicos de alto impacto de diversas fuentes confiables, como revistas y eventos, utilizando gestores bibliográficos y descargas directas. Estos artículos fueron validados y filtrados para obtener 1064 registros relevantes para la industria 4.0.</a:t>
            </a:r>
            <a:endParaRPr lang="en-US" sz="1480" dirty="0"/>
          </a:p>
        </p:txBody>
      </p:sp>
      <p:sp>
        <p:nvSpPr>
          <p:cNvPr id="17" name="Shape 13"/>
          <p:cNvSpPr/>
          <p:nvPr/>
        </p:nvSpPr>
        <p:spPr>
          <a:xfrm>
            <a:off x="1516440" y="5918418"/>
            <a:ext cx="657701" cy="37505"/>
          </a:xfrm>
          <a:prstGeom prst="roundRect">
            <a:avLst>
              <a:gd name="adj" fmla="val 225475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8" name="Shape 14"/>
          <p:cNvSpPr/>
          <p:nvPr/>
        </p:nvSpPr>
        <p:spPr>
          <a:xfrm>
            <a:off x="1093649" y="5725835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9" name="Text 15"/>
          <p:cNvSpPr/>
          <p:nvPr/>
        </p:nvSpPr>
        <p:spPr>
          <a:xfrm>
            <a:off x="1225213" y="5760958"/>
            <a:ext cx="159544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20" dirty="0"/>
          </a:p>
        </p:txBody>
      </p:sp>
      <p:sp>
        <p:nvSpPr>
          <p:cNvPr id="20" name="Text 16"/>
          <p:cNvSpPr/>
          <p:nvPr/>
        </p:nvSpPr>
        <p:spPr>
          <a:xfrm>
            <a:off x="2338507" y="5766911"/>
            <a:ext cx="2495669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Preparación de Datos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2338507" y="6173272"/>
            <a:ext cx="7610951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8"/>
              </a:lnSpc>
              <a:buNone/>
            </a:pPr>
            <a:r>
              <a:rPr lang="en-US" sz="14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datos recolectados fueron preprocesados y explorados utilizando herramientas de Python, eliminando valores nulos y seleccionando las variables independientes y dependientes más relevantes para la clasificación de texto y la aplicación de modelos predictivos.</a:t>
            </a:r>
            <a:endParaRPr lang="en-US" sz="14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4" name="Text 1"/>
          <p:cNvSpPr/>
          <p:nvPr/>
        </p:nvSpPr>
        <p:spPr>
          <a:xfrm>
            <a:off x="2037993" y="1683663"/>
            <a:ext cx="64113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Modelado y Evaluación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 Binario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502819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aplicó un algoritmo de clasificación binaria, obteniendo una precisión del 99% en la predicción de la variable dependiente relacionada con "machine learning y modelos predictivos".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 Neuronal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502819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También se probó un modelo de red neuronal, alcanzando una precisión del 69%. Se observó que a mayor número de capas de entrada, mejores resultados se obtienen.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Evaluación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502819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evaluación de los modelos se realizó mediante métricas como la matriz de confusión y la curva ROC, lo que permitió identificar las variables de entrada más relevantes para predecir la variable dependiente.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089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0101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7" name="Text 3"/>
          <p:cNvSpPr/>
          <p:nvPr/>
        </p:nvSpPr>
        <p:spPr>
          <a:xfrm>
            <a:off x="1006793" y="2051804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08645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Descubrimiento de Conocimiento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14055"/>
            <a:ext cx="38200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análisis bibliométrico y de contenido permitió identificar nuevas aplicaciones de conocimientos de machine learning en la enseñanza, lo que abre nuevas líneas de investigación para la industria 4.0.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0101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7"/>
          <p:cNvSpPr/>
          <p:nvPr/>
        </p:nvSpPr>
        <p:spPr>
          <a:xfrm>
            <a:off x="5746552" y="2051804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086451"/>
            <a:ext cx="27840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Precisión Predictiva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2566868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 clasificación binaria alcanzó una precisión del 99% en la predicción de la variable dependiente relacionada con "machine learning y modelos predictivos".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7976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5" name="Text 11"/>
          <p:cNvSpPr/>
          <p:nvPr/>
        </p:nvSpPr>
        <p:spPr>
          <a:xfrm>
            <a:off x="988814" y="5839301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73948"/>
            <a:ext cx="41140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 con Redes Neuronales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354366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de red neuronal, con un mayor número de capas de entrada, obtuvo una precisión del 69%, lo que demuestra que a mayor complejidad del modelo, mejores resultados se pueden obtener.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4" name="Text 1"/>
          <p:cNvSpPr/>
          <p:nvPr/>
        </p:nvSpPr>
        <p:spPr>
          <a:xfrm>
            <a:off x="2129195" y="601028"/>
            <a:ext cx="5706189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3"/>
              </a:lnSpc>
              <a:buNone/>
            </a:pPr>
            <a:r>
              <a:rPr lang="en-US" sz="429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Aplicaciones Futuras</a:t>
            </a:r>
            <a:endParaRPr lang="en-US" sz="4298" dirty="0"/>
          </a:p>
        </p:txBody>
      </p:sp>
      <p:sp>
        <p:nvSpPr>
          <p:cNvPr id="5" name="Shape 2"/>
          <p:cNvSpPr/>
          <p:nvPr/>
        </p:nvSpPr>
        <p:spPr>
          <a:xfrm>
            <a:off x="2129195" y="1719977"/>
            <a:ext cx="5076825" cy="3019782"/>
          </a:xfrm>
          <a:prstGeom prst="roundRect">
            <a:avLst>
              <a:gd name="adj" fmla="val 32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2355056" y="1945838"/>
            <a:ext cx="427898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Nuevas Líneas de Investigación</a:t>
            </a:r>
            <a:endParaRPr lang="en-US" sz="2149" dirty="0"/>
          </a:p>
        </p:txBody>
      </p:sp>
      <p:sp>
        <p:nvSpPr>
          <p:cNvPr id="7" name="Text 4"/>
          <p:cNvSpPr/>
          <p:nvPr/>
        </p:nvSpPr>
        <p:spPr>
          <a:xfrm>
            <a:off x="2355056" y="2417921"/>
            <a:ext cx="4625102" cy="2095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1"/>
              </a:lnSpc>
              <a:buNone/>
            </a:pPr>
            <a:r>
              <a:rPr lang="en-US" sz="171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hallazgos de este estudio abren la puerta a nuevas líneas de investigación en la aplicación de machine learning en la enseñanza para la industria 4.0, lo que puede contribuir al desarrollo de soluciones innovadoras.</a:t>
            </a:r>
            <a:endParaRPr lang="en-US" sz="1719" dirty="0"/>
          </a:p>
        </p:txBody>
      </p:sp>
      <p:sp>
        <p:nvSpPr>
          <p:cNvPr id="8" name="Shape 5"/>
          <p:cNvSpPr/>
          <p:nvPr/>
        </p:nvSpPr>
        <p:spPr>
          <a:xfrm>
            <a:off x="7424261" y="1719977"/>
            <a:ext cx="5076825" cy="3019782"/>
          </a:xfrm>
          <a:prstGeom prst="roundRect">
            <a:avLst>
              <a:gd name="adj" fmla="val 32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7650123" y="1945838"/>
            <a:ext cx="347460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Modelos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7650123" y="2417921"/>
            <a:ext cx="4625102" cy="1746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1"/>
              </a:lnSpc>
              <a:buNone/>
            </a:pPr>
            <a:r>
              <a:rPr lang="en-US" sz="171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exploración de diferentes arquitecturas de redes neuronales y la incorporación de técnicas de preprocesamiento de texto pueden mejorar aún más la precisión de los modelos predictivos.</a:t>
            </a:r>
            <a:endParaRPr lang="en-US" sz="1719" dirty="0"/>
          </a:p>
        </p:txBody>
      </p:sp>
      <p:sp>
        <p:nvSpPr>
          <p:cNvPr id="11" name="Shape 8"/>
          <p:cNvSpPr/>
          <p:nvPr/>
        </p:nvSpPr>
        <p:spPr>
          <a:xfrm>
            <a:off x="2129195" y="4958001"/>
            <a:ext cx="5076825" cy="2889214"/>
          </a:xfrm>
          <a:prstGeom prst="roundRect">
            <a:avLst>
              <a:gd name="adj" fmla="val 368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2355056" y="5183862"/>
            <a:ext cx="4304943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Transferencia de Conocimiento</a:t>
            </a:r>
            <a:endParaRPr lang="en-US" sz="2149" dirty="0"/>
          </a:p>
        </p:txBody>
      </p:sp>
      <p:sp>
        <p:nvSpPr>
          <p:cNvPr id="13" name="Text 10"/>
          <p:cNvSpPr/>
          <p:nvPr/>
        </p:nvSpPr>
        <p:spPr>
          <a:xfrm>
            <a:off x="2355056" y="5655945"/>
            <a:ext cx="4625102" cy="1746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1"/>
              </a:lnSpc>
              <a:buNone/>
            </a:pPr>
            <a:r>
              <a:rPr lang="en-US" sz="171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conocimientos adquiridos en este estudio pueden ser transferidos a otras áreas de la industria, ampliando el impacto de las aplicaciones de machine learning en diversos sectores.</a:t>
            </a:r>
            <a:endParaRPr lang="en-US" sz="1719" dirty="0"/>
          </a:p>
        </p:txBody>
      </p:sp>
      <p:sp>
        <p:nvSpPr>
          <p:cNvPr id="14" name="Shape 11"/>
          <p:cNvSpPr/>
          <p:nvPr/>
        </p:nvSpPr>
        <p:spPr>
          <a:xfrm>
            <a:off x="7424261" y="4958001"/>
            <a:ext cx="5076825" cy="2889214"/>
          </a:xfrm>
          <a:prstGeom prst="roundRect">
            <a:avLst>
              <a:gd name="adj" fmla="val 368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5" name="Text 12"/>
          <p:cNvSpPr/>
          <p:nvPr/>
        </p:nvSpPr>
        <p:spPr>
          <a:xfrm>
            <a:off x="7650123" y="5183862"/>
            <a:ext cx="428863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Colaboración Interdisciplinaria</a:t>
            </a:r>
            <a:endParaRPr lang="en-US" sz="2149" dirty="0"/>
          </a:p>
        </p:txBody>
      </p:sp>
      <p:sp>
        <p:nvSpPr>
          <p:cNvPr id="16" name="Text 13"/>
          <p:cNvSpPr/>
          <p:nvPr/>
        </p:nvSpPr>
        <p:spPr>
          <a:xfrm>
            <a:off x="7650123" y="5655945"/>
            <a:ext cx="4625102" cy="1746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1"/>
              </a:lnSpc>
              <a:buNone/>
            </a:pPr>
            <a:r>
              <a:rPr lang="en-US" sz="171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integración de expertos en machine learning, procesamiento de lenguaje natural y expertos de la industria puede potenciar el desarrollo de soluciones más efectivas y adaptadas a las necesidades del sector.</a:t>
            </a:r>
            <a:endParaRPr lang="en-US" sz="1719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4" name="Text 1"/>
          <p:cNvSpPr/>
          <p:nvPr/>
        </p:nvSpPr>
        <p:spPr>
          <a:xfrm>
            <a:off x="2037993" y="1143476"/>
            <a:ext cx="57359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Implicaciones Éticas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82190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05978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Transparencia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3540204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crucial garantizar la transparencia en el desarrollo y aplicación de modelos de machine learning, para evitar sesgos y asegurar la confianza de los usuarios.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282190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059787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Privacidad de Datos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3887391"/>
            <a:ext cx="2388632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protección de la privacidad de los datos utilizados en los modelos de machine learning debe ser una prioridad, respetando las regulaciones y derechos de los individuos.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282190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05978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Responsabilidad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3540204"/>
            <a:ext cx="2388632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desarrolladores y usuarios de aplicaciones de machine learning deben asumir la responsabilidad por los impactos de sus soluciones en la industria y la sociedad.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282190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059787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Equidad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3540204"/>
            <a:ext cx="2388751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modelos de machine learning deben diseñarse y aplicarse de manera justa, evitando la discriminación y promoviendo la igualdad de oportunidades.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14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642110"/>
            <a:ext cx="1110972" cy="19909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1864281"/>
            <a:ext cx="35262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Potencial Transformador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344698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uso de machine learning en la enseñanza para la industria 4.0 tiene un gran potencial transformador, al permitir la identificación de nuevas aplicaciones y líneas de investigación.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633073"/>
            <a:ext cx="1110972" cy="19909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855244"/>
            <a:ext cx="27840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Precisión Predictiva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335661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modelos de clasificación binaria y redes neuronales han demostrado ser efectivos en la predicción de variables relacionadas con machine learning y modelos predictivos.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624036"/>
            <a:ext cx="1110972" cy="199096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846207"/>
            <a:ext cx="32050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Consideraciones Éticas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326624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fundamental abordar las implicaciones éticas del uso de machine learning, asegurando la transparencia, privacidad, responsabilidad y equidad en el desarrollo e implementación de estas tecnologías.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877967" y="479270"/>
            <a:ext cx="7388066" cy="1195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52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INTRODUCCIÓN</a:t>
            </a:r>
            <a:endParaRPr kumimoji="0" lang="en-US" sz="4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877967" y="2137138"/>
            <a:ext cx="7388066" cy="56131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crecimiento tecnológico ha impulsado nuevos descubrimientos en áreas como la inteligencia artificial, generando un impacto significativo en múltiples industrias. </a:t>
            </a: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2525"/>
              </a:solidFill>
              <a:effectLst/>
              <a:uLnTx/>
              <a:uFillTx/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Estos campos emergentes están creando oportunidades sin precedentes, abriendo caminos que recorrer en la innovación y transformación educativa. </a:t>
            </a: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2525"/>
              </a:solidFill>
              <a:effectLst/>
              <a:uLnTx/>
              <a:uFillTx/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Los resultados de esta investigación se enfocan en la aplicación de métodos de procesamiento de lenguaje natural para predecir tendencias en aplicaciones de Machine Learning en la industria y la educación, contribuyendo con los objetivos de desarrollo sostenible.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77967" y="6741676"/>
            <a:ext cx="248841" cy="248841"/>
          </a:xfrm>
          <a:prstGeom prst="roundRect">
            <a:avLst>
              <a:gd name="adj" fmla="val 36742681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l Machine learning en la industria - ATRIA Innovation">
            <a:extLst>
              <a:ext uri="{FF2B5EF4-FFF2-40B4-BE49-F238E27FC236}">
                <a16:creationId xmlns:a16="http://schemas.microsoft.com/office/drawing/2014/main" id="{940D5474-0D65-4C53-91CC-EF4DA84F4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r="33368"/>
          <a:stretch/>
        </p:blipFill>
        <p:spPr bwMode="auto">
          <a:xfrm>
            <a:off x="8412480" y="0"/>
            <a:ext cx="6217920" cy="822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7048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028" y="729079"/>
            <a:ext cx="584596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38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62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Orígenes del Machine Learning</a:t>
            </a:r>
            <a:endParaRPr kumimoji="0" lang="en-US" sz="3062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809999" y="2414804"/>
            <a:ext cx="6560214" cy="2574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origen del aprendizaje de Máquina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 remonta a varias décadas atrás, con contribuciones significativas de diferentes investigadores en el campo de la inteligencia artificial y la estadística. Se menciona que las bases teóricas fueron desarrolladas por Alan Turing, quien afirmó que no hay límite teórico a lo que una máquina universal de Turing puede hacer de manera completamente automática.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917005" y="5453286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19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Década de 1950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966066" y="5906641"/>
            <a:ext cx="7204362" cy="2455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trabajo pionero del científico Arthur Samuel marca un momento crucial en el desarrollo del aprendizaje automático. Samuel utilizó el término "aprendizaje automático" para describir cómo las computadoras pueden aprender y mejorar automáticamente</a:t>
            </a:r>
            <a:r>
              <a:rPr lang="es-EC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kumimoji="0" lang="es-EC" sz="2000" b="0" i="0" u="none" strike="noStrike" kern="1200" cap="none" spc="0" normalizeH="0" baseline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los datos sin estar programadas explícitamente para hacerlo.</a:t>
            </a:r>
            <a:endParaRPr kumimoji="0" lang="es-EC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lan turing with an enigma machine - AI Generated Artwork - NightCafe  Creator">
            <a:extLst>
              <a:ext uri="{FF2B5EF4-FFF2-40B4-BE49-F238E27FC236}">
                <a16:creationId xmlns:a16="http://schemas.microsoft.com/office/drawing/2014/main" id="{962497AC-5116-35E1-08DC-4595EB6C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06" y="2505748"/>
            <a:ext cx="3033811" cy="20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 Thinking Machines, Machine Learning, And How AI Took Over Statistics">
            <a:extLst>
              <a:ext uri="{FF2B5EF4-FFF2-40B4-BE49-F238E27FC236}">
                <a16:creationId xmlns:a16="http://schemas.microsoft.com/office/drawing/2014/main" id="{BE18AC76-02D6-09C6-55E3-D5B95084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99" y="5906641"/>
            <a:ext cx="4850966" cy="22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37993" y="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Tipos de Aprendizaje en Machine Learning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401" y="1371439"/>
            <a:ext cx="352996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2400" b="1" dirty="0"/>
              <a:t>Aprendizaje Supervisado</a:t>
            </a:r>
          </a:p>
        </p:txBody>
      </p:sp>
      <p:sp>
        <p:nvSpPr>
          <p:cNvPr id="6" name="Text 3"/>
          <p:cNvSpPr/>
          <p:nvPr/>
        </p:nvSpPr>
        <p:spPr>
          <a:xfrm>
            <a:off x="759400" y="2287982"/>
            <a:ext cx="3762723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En este tipo de aprendizaje, se entrega a la máquina datos etiquetados para que aprenda a realizar predicciones o clasificaciones. Algunos ejemplos son la regresión lineal, la regresión logística y la </a:t>
            </a:r>
            <a:r>
              <a:rPr lang="es-MX" sz="2000" dirty="0"/>
              <a:t>clasificación</a:t>
            </a:r>
            <a:r>
              <a:rPr lang="en-US" sz="2000" dirty="0"/>
              <a:t> </a:t>
            </a:r>
            <a:r>
              <a:rPr lang="es-MX" sz="2000" dirty="0"/>
              <a:t>binaria</a:t>
            </a:r>
            <a:r>
              <a:rPr lang="en-US" sz="2000" dirty="0"/>
              <a:t>.</a:t>
            </a:r>
          </a:p>
        </p:txBody>
      </p:sp>
      <p:sp>
        <p:nvSpPr>
          <p:cNvPr id="7" name="Text 4"/>
          <p:cNvSpPr/>
          <p:nvPr/>
        </p:nvSpPr>
        <p:spPr>
          <a:xfrm>
            <a:off x="5882732" y="1371439"/>
            <a:ext cx="303149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Aprendizaje No </a:t>
            </a:r>
            <a:r>
              <a:rPr lang="es-MX" sz="2400" b="1" dirty="0"/>
              <a:t>Supervisado</a:t>
            </a:r>
          </a:p>
        </p:txBody>
      </p:sp>
      <p:sp>
        <p:nvSpPr>
          <p:cNvPr id="8" name="Text 5"/>
          <p:cNvSpPr/>
          <p:nvPr/>
        </p:nvSpPr>
        <p:spPr>
          <a:xfrm>
            <a:off x="5882732" y="2287982"/>
            <a:ext cx="3344395" cy="2982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En este tipo de aprendizaje, la máquina debe descubrir patrones y estructuras en los datos sin tener etiquetas o información previa. Algunos ejemplos son el agrupamiento (clustering).</a:t>
            </a:r>
          </a:p>
        </p:txBody>
      </p:sp>
      <p:sp>
        <p:nvSpPr>
          <p:cNvPr id="9" name="Text 6"/>
          <p:cNvSpPr/>
          <p:nvPr/>
        </p:nvSpPr>
        <p:spPr>
          <a:xfrm>
            <a:off x="10480326" y="1348483"/>
            <a:ext cx="3415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2400" b="1" dirty="0"/>
              <a:t>Aprendizaje por Refuerzo</a:t>
            </a:r>
          </a:p>
        </p:txBody>
      </p:sp>
      <p:sp>
        <p:nvSpPr>
          <p:cNvPr id="10" name="Text 7"/>
          <p:cNvSpPr/>
          <p:nvPr/>
        </p:nvSpPr>
        <p:spPr>
          <a:xfrm>
            <a:off x="10108280" y="2265026"/>
            <a:ext cx="3940229" cy="2743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En este tipo de aprendizaje, la máquina aprende a través de la interacción con un entorno, recibiendo recompensas o penalizaciones por sus acciones. Esto le permite mejorar su desempeño a lo largo del tiempo.</a:t>
            </a:r>
          </a:p>
        </p:txBody>
      </p:sp>
      <p:pic>
        <p:nvPicPr>
          <p:cNvPr id="3074" name="Picture 2" descr="Cómo calcular el valor de un inmueble? Métodos y ejemplos">
            <a:extLst>
              <a:ext uri="{FF2B5EF4-FFF2-40B4-BE49-F238E27FC236}">
                <a16:creationId xmlns:a16="http://schemas.microsoft.com/office/drawing/2014/main" id="{D10694D7-05CA-5B4E-787D-732634C84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6" y="5486596"/>
            <a:ext cx="1830499" cy="20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o, ¿cuál es el valor de un cliente? | Grandes Pymes">
            <a:extLst>
              <a:ext uri="{FF2B5EF4-FFF2-40B4-BE49-F238E27FC236}">
                <a16:creationId xmlns:a16="http://schemas.microsoft.com/office/drawing/2014/main" id="{9A028A95-55D7-A2DA-9032-8CD23E73B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50000" b="12547"/>
          <a:stretch/>
        </p:blipFill>
        <p:spPr bwMode="auto">
          <a:xfrm>
            <a:off x="2753190" y="5486597"/>
            <a:ext cx="1652555" cy="20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lᐈ Cómo evitar que tus correos lleguen a SPAM 📧❌ [SOLUCIÓN]">
            <a:extLst>
              <a:ext uri="{FF2B5EF4-FFF2-40B4-BE49-F238E27FC236}">
                <a16:creationId xmlns:a16="http://schemas.microsoft.com/office/drawing/2014/main" id="{562422C6-5632-FC53-DD75-C8B688B9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183" y="5486596"/>
            <a:ext cx="3151943" cy="20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lementos multimedia en línea 10" title="Aprendizaje por Refuerzo | MACHINE LEARNING 🤯">
            <a:hlinkClick r:id="" action="ppaction://media"/>
            <a:extLst>
              <a:ext uri="{FF2B5EF4-FFF2-40B4-BE49-F238E27FC236}">
                <a16:creationId xmlns:a16="http://schemas.microsoft.com/office/drawing/2014/main" id="{3C9F0637-F1B1-278C-D64D-93410C521C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10480326" y="5466513"/>
            <a:ext cx="2994736" cy="206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37993" y="225981"/>
            <a:ext cx="10429875" cy="1649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374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Pasos</a:t>
            </a: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para Entrenar un Modelo NLP</a:t>
            </a:r>
          </a:p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37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(procesamiento de lenguaje natural)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4169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20278" y="2458641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60107" y="249328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Definir el Problema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2760107" y="2973705"/>
            <a:ext cx="2647950" cy="1664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Tener claro el problema a resolver y correlacionar el objetivo a tratar.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30228" y="24169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83104" y="2458641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52342" y="249328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Recolectar Datos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52342" y="2973705"/>
            <a:ext cx="2647950" cy="1980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Recopilar y organizar los datos necesarios para el entrenamiento del modelo.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22462" y="24169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72600" y="2458641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44576" y="249328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Preprocesar Datos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944576" y="2973705"/>
            <a:ext cx="3538668" cy="1664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Realizar el preprocesamiento y limpieza de los datos, utilizando técnicas de Análisis Exploratorio de </a:t>
            </a:r>
            <a:r>
              <a:rPr lang="es-MX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</a:t>
            </a:r>
            <a:r>
              <a:rPr kumimoji="0" lang="es-MX" sz="2000" b="0" i="0" u="none" strike="noStrike" kern="1200" cap="none" spc="0" normalizeH="0" baseline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atos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037993" y="55018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182892" y="5543550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760107" y="55781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Seleccionar Modelo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760107" y="6058614"/>
            <a:ext cx="3592235" cy="1516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Elegir el modelo de aprendizaje automático más adecuado para la aplicación del algoritmo.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26285" y="55018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81067" y="5543550"/>
            <a:ext cx="1903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148399" y="55781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Evaluar Modelo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148399" y="6058614"/>
            <a:ext cx="3721894" cy="1553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Evaluar el desempeño del modelo entrenado y ajustarlo si es necesario.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38504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/>
              <a:t>Procesamiento de Lenguaje Natural (NLP)</a:t>
            </a:r>
          </a:p>
        </p:txBody>
      </p:sp>
      <p:sp>
        <p:nvSpPr>
          <p:cNvPr id="7" name="Shape 3"/>
          <p:cNvSpPr/>
          <p:nvPr/>
        </p:nvSpPr>
        <p:spPr>
          <a:xfrm>
            <a:off x="2037993" y="1911927"/>
            <a:ext cx="3370064" cy="4773670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67783" y="2198608"/>
            <a:ext cx="2910483" cy="1159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NLU: Entendimiento del </a:t>
            </a:r>
            <a:r>
              <a:rPr lang="es-EC" sz="2400" b="1" dirty="0"/>
              <a:t>Lenguaje</a:t>
            </a:r>
            <a:r>
              <a:rPr lang="en-US" sz="2400" b="1" dirty="0"/>
              <a:t> Natural</a:t>
            </a:r>
          </a:p>
        </p:txBody>
      </p:sp>
      <p:sp>
        <p:nvSpPr>
          <p:cNvPr id="9" name="Text 5"/>
          <p:cNvSpPr/>
          <p:nvPr/>
        </p:nvSpPr>
        <p:spPr>
          <a:xfrm>
            <a:off x="2267783" y="3495794"/>
            <a:ext cx="2910483" cy="26046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Encargada de comprender el texto, aplicando técnicas de traducción automática, análisis de sentimiento y categorización de </a:t>
            </a:r>
            <a:r>
              <a:rPr lang="es-EC" sz="2000" dirty="0"/>
              <a:t>textos</a:t>
            </a:r>
            <a:r>
              <a:rPr lang="en-US" sz="2000" dirty="0"/>
              <a:t>.</a:t>
            </a:r>
          </a:p>
        </p:txBody>
      </p:sp>
      <p:sp>
        <p:nvSpPr>
          <p:cNvPr id="10" name="Shape 6"/>
          <p:cNvSpPr/>
          <p:nvPr/>
        </p:nvSpPr>
        <p:spPr>
          <a:xfrm>
            <a:off x="5630228" y="1911927"/>
            <a:ext cx="3370064" cy="4773670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60018" y="2219682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NLG: Generación de </a:t>
            </a:r>
            <a:r>
              <a:rPr lang="es-EC" sz="2400" b="1" dirty="0"/>
              <a:t>Lenguaje</a:t>
            </a:r>
            <a:r>
              <a:rPr lang="en-US" sz="2400" b="1" dirty="0"/>
              <a:t> Natural</a:t>
            </a:r>
          </a:p>
        </p:txBody>
      </p:sp>
      <p:sp>
        <p:nvSpPr>
          <p:cNvPr id="12" name="Text 8"/>
          <p:cNvSpPr/>
          <p:nvPr/>
        </p:nvSpPr>
        <p:spPr>
          <a:xfrm>
            <a:off x="5860018" y="3495794"/>
            <a:ext cx="2910483" cy="2960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Encargada de la generación de lenguaje, ayudando a crear interfaces que realicen conversaciones de manera natural.</a:t>
            </a:r>
          </a:p>
        </p:txBody>
      </p:sp>
      <p:sp>
        <p:nvSpPr>
          <p:cNvPr id="13" name="Shape 9"/>
          <p:cNvSpPr/>
          <p:nvPr/>
        </p:nvSpPr>
        <p:spPr>
          <a:xfrm>
            <a:off x="9222462" y="1911927"/>
            <a:ext cx="3370064" cy="4773670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45228" y="22196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Text Mining</a:t>
            </a:r>
          </a:p>
        </p:txBody>
      </p:sp>
      <p:sp>
        <p:nvSpPr>
          <p:cNvPr id="15" name="Text 11"/>
          <p:cNvSpPr/>
          <p:nvPr/>
        </p:nvSpPr>
        <p:spPr>
          <a:xfrm>
            <a:off x="9452253" y="3158836"/>
            <a:ext cx="2910483" cy="2594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Permite estructurar y transformar el texto, descubriendo información asociada que se aplica en </a:t>
            </a:r>
            <a:r>
              <a:rPr lang="es-EC" sz="2000" dirty="0"/>
              <a:t>diversas</a:t>
            </a:r>
            <a:r>
              <a:rPr lang="en-US" sz="2000" dirty="0"/>
              <a:t> </a:t>
            </a:r>
            <a:r>
              <a:rPr lang="es-EC" sz="2000" dirty="0"/>
              <a:t>tareas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37993" y="43600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4000" b="1" dirty="0"/>
              <a:t>Aplicaciones de Machine </a:t>
            </a:r>
            <a:r>
              <a:rPr lang="es-EC" sz="4000" b="1" dirty="0" err="1"/>
              <a:t>Learning</a:t>
            </a:r>
            <a:r>
              <a:rPr lang="es-EC" sz="4000" b="1" dirty="0"/>
              <a:t> en la Industria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3597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01357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/>
              <a:t>Automatización</a:t>
            </a:r>
          </a:p>
        </p:txBody>
      </p:sp>
      <p:sp>
        <p:nvSpPr>
          <p:cNvPr id="7" name="Text 3"/>
          <p:cNvSpPr/>
          <p:nvPr/>
        </p:nvSpPr>
        <p:spPr>
          <a:xfrm>
            <a:off x="2037993" y="3493987"/>
            <a:ext cx="2388632" cy="2973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Aplicación de algoritmos de ML para automatizar tareas y procesos en la industria, mejorando la eficiencia y </a:t>
            </a:r>
            <a:r>
              <a:rPr lang="es-MX" sz="2000" dirty="0"/>
              <a:t>reduciendo</a:t>
            </a:r>
            <a:r>
              <a:rPr lang="en-US" sz="2000" dirty="0"/>
              <a:t> </a:t>
            </a:r>
            <a:r>
              <a:rPr lang="es-MX" sz="2000" dirty="0"/>
              <a:t>errores</a:t>
            </a:r>
            <a:r>
              <a:rPr lang="en-US" sz="2000" dirty="0"/>
              <a:t>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23597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01357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Toma de </a:t>
            </a:r>
            <a:r>
              <a:rPr lang="es-MX" sz="2400" b="1" dirty="0"/>
              <a:t>Decisiones</a:t>
            </a:r>
          </a:p>
        </p:txBody>
      </p:sp>
      <p:sp>
        <p:nvSpPr>
          <p:cNvPr id="10" name="Text 5"/>
          <p:cNvSpPr/>
          <p:nvPr/>
        </p:nvSpPr>
        <p:spPr>
          <a:xfrm>
            <a:off x="4759881" y="3841174"/>
            <a:ext cx="2388632" cy="2775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Utilización de modelos predictivos de ML para apoyar la toma de decisiones basada en datos en </a:t>
            </a:r>
            <a:r>
              <a:rPr lang="es-EC" sz="2000" dirty="0"/>
              <a:t>diferentes</a:t>
            </a:r>
            <a:r>
              <a:rPr lang="en-US" sz="2000" dirty="0"/>
              <a:t> </a:t>
            </a:r>
            <a:r>
              <a:rPr lang="es-MX" sz="2000" dirty="0"/>
              <a:t>sectores</a:t>
            </a:r>
            <a:r>
              <a:rPr lang="en-US" sz="2000" dirty="0"/>
              <a:t> </a:t>
            </a:r>
            <a:r>
              <a:rPr lang="es-MX" sz="2000" dirty="0"/>
              <a:t>industriales</a:t>
            </a:r>
            <a:r>
              <a:rPr lang="en-US" sz="2000" dirty="0"/>
              <a:t>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23597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01357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/>
              <a:t>Avances</a:t>
            </a:r>
            <a:r>
              <a:rPr lang="en-US" sz="2400" b="1" dirty="0"/>
              <a:t> </a:t>
            </a:r>
            <a:r>
              <a:rPr lang="es-MX" sz="2400" b="1" dirty="0"/>
              <a:t>Médicos</a:t>
            </a:r>
          </a:p>
        </p:txBody>
      </p:sp>
      <p:sp>
        <p:nvSpPr>
          <p:cNvPr id="13" name="Text 7"/>
          <p:cNvSpPr/>
          <p:nvPr/>
        </p:nvSpPr>
        <p:spPr>
          <a:xfrm>
            <a:off x="7481768" y="3493987"/>
            <a:ext cx="2388632" cy="312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Aplicación de técnicas de ML en el campo de la salud, como el diagnóstico asistido por computadora y el desarrollo de </a:t>
            </a:r>
            <a:r>
              <a:rPr lang="es-EC" sz="2000" dirty="0"/>
              <a:t>nuevos</a:t>
            </a:r>
            <a:r>
              <a:rPr lang="en-US" sz="2000" dirty="0"/>
              <a:t> </a:t>
            </a:r>
            <a:r>
              <a:rPr lang="es-EC" sz="2000" dirty="0"/>
              <a:t>tratamientos</a:t>
            </a:r>
            <a:r>
              <a:rPr lang="en-US" sz="2000" dirty="0"/>
              <a:t>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23597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013570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Detección de </a:t>
            </a:r>
            <a:r>
              <a:rPr lang="es-MX" sz="2400" b="1" dirty="0"/>
              <a:t>Fraudes</a:t>
            </a:r>
          </a:p>
        </p:txBody>
      </p:sp>
      <p:sp>
        <p:nvSpPr>
          <p:cNvPr id="16" name="Text 9"/>
          <p:cNvSpPr/>
          <p:nvPr/>
        </p:nvSpPr>
        <p:spPr>
          <a:xfrm>
            <a:off x="10203656" y="3841174"/>
            <a:ext cx="2388751" cy="312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Uso de algoritmos de ML para identificar patrones sospechosos y prevenir fraudes en </a:t>
            </a:r>
            <a:r>
              <a:rPr lang="es-EC" sz="2000" dirty="0"/>
              <a:t>diferentes</a:t>
            </a:r>
            <a:r>
              <a:rPr lang="en-US" sz="2000" dirty="0"/>
              <a:t> </a:t>
            </a:r>
            <a:r>
              <a:rPr lang="es-EC" sz="2000" dirty="0"/>
              <a:t>industrias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122527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/>
              <a:t>Aplicaciones Futuras de Machine Learning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947273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169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Personalización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0163" y="4649629"/>
            <a:ext cx="307371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Aplicación de modelos de ML para ofrecer experiencias personalizadas a los usuarios, como recomendaciones de productos o </a:t>
            </a:r>
            <a:r>
              <a:rPr lang="es-EC" sz="2000" dirty="0"/>
              <a:t>contenido</a:t>
            </a:r>
            <a:r>
              <a:rPr lang="en-US" sz="2000" dirty="0"/>
              <a:t>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2947273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169212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Detección de </a:t>
            </a:r>
            <a:r>
              <a:rPr lang="es-EC" sz="2400" b="1" dirty="0"/>
              <a:t>Anomalías</a:t>
            </a:r>
          </a:p>
        </p:txBody>
      </p:sp>
      <p:sp>
        <p:nvSpPr>
          <p:cNvPr id="12" name="Text 6"/>
          <p:cNvSpPr/>
          <p:nvPr/>
        </p:nvSpPr>
        <p:spPr>
          <a:xfrm>
            <a:off x="5778222" y="4996815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Utilización de técnicas de ML para identificar patrones anómalos en datos, como fraudes o fallas en </a:t>
            </a:r>
            <a:r>
              <a:rPr lang="es-EC" sz="2000" dirty="0"/>
              <a:t>sistemas</a:t>
            </a:r>
            <a:r>
              <a:rPr lang="en-US" sz="2000" dirty="0"/>
              <a:t>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2947273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169212"/>
            <a:ext cx="2974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sz="2400" b="1" dirty="0"/>
              <a:t>Educación</a:t>
            </a:r>
            <a:r>
              <a:rPr lang="en-US" sz="2400" b="1" dirty="0"/>
              <a:t> </a:t>
            </a:r>
            <a:r>
              <a:rPr lang="es-EC" sz="2400" b="1" dirty="0"/>
              <a:t>Inteligente</a:t>
            </a:r>
          </a:p>
        </p:txBody>
      </p:sp>
      <p:sp>
        <p:nvSpPr>
          <p:cNvPr id="15" name="Text 8"/>
          <p:cNvSpPr/>
          <p:nvPr/>
        </p:nvSpPr>
        <p:spPr>
          <a:xfrm>
            <a:off x="9296400" y="4649629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Integración de algoritmos de ML en entornos educativos para personalizar el aprendizaje y mejorar los resultados de </a:t>
            </a:r>
            <a:r>
              <a:rPr lang="es-EC" sz="2000" dirty="0"/>
              <a:t>los</a:t>
            </a:r>
            <a:r>
              <a:rPr lang="en-US" sz="2000" dirty="0"/>
              <a:t> </a:t>
            </a:r>
            <a:r>
              <a:rPr lang="es-EC" sz="2000" dirty="0"/>
              <a:t>estudiantes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25260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Aplicaciones de Machine Learning en la Industria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333161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aplicación de herramientas de aprendizaje automático (machine learning) está contribuyendo significativamente en diversos campos, como la medicina y la industria. En este caso, se explorará cómo el machine learning puede identificar nuevas aplicaciones en la enseñanza para la industria 4.0, utilizando técnicas de minería de datos y procesamiento de lenguaje natural (NLP).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73215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1452</Words>
  <Application>Microsoft Office PowerPoint</Application>
  <PresentationFormat>Personalizado</PresentationFormat>
  <Paragraphs>128</Paragraphs>
  <Slides>15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Aptos</vt:lpstr>
      <vt:lpstr>Arial</vt:lpstr>
      <vt:lpstr>Calibri</vt:lpstr>
      <vt:lpstr>Eudoxus Sans</vt:lpstr>
      <vt:lpstr>Merriweather</vt:lpstr>
      <vt:lpstr>Nunito</vt:lpstr>
      <vt:lpstr>Open Sans</vt:lpstr>
      <vt:lpstr>p22-mackinac-pro</vt:lpstr>
      <vt:lpstr>PT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CHIRIBOGA MERO OLIVER ALEXANDER</cp:lastModifiedBy>
  <cp:revision>46</cp:revision>
  <dcterms:created xsi:type="dcterms:W3CDTF">2024-05-21T00:07:58Z</dcterms:created>
  <dcterms:modified xsi:type="dcterms:W3CDTF">2024-05-21T02:04:32Z</dcterms:modified>
</cp:coreProperties>
</file>